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4" r:id="rId4"/>
    <p:sldId id="265" r:id="rId5"/>
    <p:sldId id="258" r:id="rId6"/>
    <p:sldId id="259" r:id="rId7"/>
    <p:sldId id="269" r:id="rId8"/>
    <p:sldId id="260" r:id="rId9"/>
    <p:sldId id="268" r:id="rId10"/>
    <p:sldId id="267" r:id="rId11"/>
    <p:sldId id="266"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FF9900"/>
    <a:srgbClr val="66FFFF"/>
    <a:srgbClr val="9900CC"/>
    <a:srgbClr val="FF33CC"/>
    <a:srgbClr val="3333FF"/>
    <a:srgbClr val="990099"/>
    <a:srgbClr val="604A7B"/>
    <a:srgbClr val="00CC00"/>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660"/>
  </p:normalViewPr>
  <p:slideViewPr>
    <p:cSldViewPr>
      <p:cViewPr varScale="1">
        <p:scale>
          <a:sx n="104" d="100"/>
          <a:sy n="104" d="100"/>
        </p:scale>
        <p:origin x="-1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A35F44-37A9-43AF-A8CE-A69B5B5C1BB4}"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35F44-37A9-43AF-A8CE-A69B5B5C1BB4}"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35F44-37A9-43AF-A8CE-A69B5B5C1BB4}"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35F44-37A9-43AF-A8CE-A69B5B5C1BB4}"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A35F44-37A9-43AF-A8CE-A69B5B5C1BB4}"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A35F44-37A9-43AF-A8CE-A69B5B5C1BB4}"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A35F44-37A9-43AF-A8CE-A69B5B5C1BB4}" type="datetimeFigureOut">
              <a:rPr lang="en-US" smtClean="0"/>
              <a:pPr/>
              <a:t>9/24/2010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A35F44-37A9-43AF-A8CE-A69B5B5C1BB4}" type="datetimeFigureOut">
              <a:rPr lang="en-US" smtClean="0"/>
              <a:pPr/>
              <a:t>9/24/2010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A35F44-37A9-43AF-A8CE-A69B5B5C1BB4}" type="datetimeFigureOut">
              <a:rPr lang="en-US" smtClean="0"/>
              <a:pPr/>
              <a:t>9/24/2010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35F44-37A9-43AF-A8CE-A69B5B5C1BB4}"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35F44-37A9-43AF-A8CE-A69B5B5C1BB4}"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ACFD89-236F-4C6C-AE9F-101911FB43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75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35F44-37A9-43AF-A8CE-A69B5B5C1BB4}" type="datetimeFigureOut">
              <a:rPr lang="en-US" smtClean="0"/>
              <a:pPr/>
              <a:t>9/24/2010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CFD89-236F-4C6C-AE9F-101911FB43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nimationfactory.com/en/search/close-up.html?&amp;oid=4954258&amp;s=1&amp;sc=1&amp;st=685&amp;q=cell%20phone&amp;spage=1&amp;hoid=efbc21ad76b2bed3ab2eda30a4ca01da"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imgres?imgurl=http://blog.mdwoptions.com/.a/6a00e55367a353883401156f3f2245970b-800wi&amp;imgrefurl=http://blog.mdwoptions.com/options_for_rookies/2009/03/index.html&amp;h=301&amp;w=321&amp;sz=22&amp;tbnid=dZv5b--pOhhYRM:&amp;tbnh=111&amp;tbnw=118&amp;prev=/images?q=thumbs+down&amp;zoom=1&amp;q=thumbs+down&amp;hl=en&amp;usg=__4_PSQ76l8feIOoFYjMQqif1xN14=&amp;sa=X&amp;ei=Sp6bTJL_KcKC8gamhOzHAw&amp;ved=0CBwQ9QEwAA"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File:Claude_Chappe.jpg"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n.wikipedia.org/wiki/File:Wheatstone_Charles_drawing_1868.jpg" TargetMode="External"/><Relationship Id="rId1" Type="http://schemas.openxmlformats.org/officeDocument/2006/relationships/slideLayout" Target="../slideLayouts/slideLayout1.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upload.wikimedia.org/wikipedia/commons/5/53/Innocenzo_Manzetti.PNG"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5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66FFFF"/>
                </a:solidFill>
              </a:rPr>
              <a:t>The History of The </a:t>
            </a:r>
            <a:br>
              <a:rPr lang="en-US" dirty="0" smtClean="0">
                <a:solidFill>
                  <a:srgbClr val="66FFFF"/>
                </a:solidFill>
              </a:rPr>
            </a:br>
            <a:r>
              <a:rPr lang="en-US" dirty="0" smtClean="0">
                <a:solidFill>
                  <a:srgbClr val="66FFFF"/>
                </a:solidFill>
              </a:rPr>
              <a:t>Telephone </a:t>
            </a:r>
            <a:endParaRPr lang="en-US" dirty="0">
              <a:solidFill>
                <a:srgbClr val="66FFFF"/>
              </a:solidFill>
            </a:endParaRPr>
          </a:p>
        </p:txBody>
      </p:sp>
      <p:sp>
        <p:nvSpPr>
          <p:cNvPr id="3" name="Subtitle 2"/>
          <p:cNvSpPr>
            <a:spLocks noGrp="1"/>
          </p:cNvSpPr>
          <p:nvPr>
            <p:ph type="subTitle" idx="1"/>
          </p:nvPr>
        </p:nvSpPr>
        <p:spPr/>
        <p:txBody>
          <a:bodyPr/>
          <a:lstStyle/>
          <a:p>
            <a:r>
              <a:rPr lang="en-US" dirty="0" smtClean="0"/>
              <a:t>By : Khadijah Williams</a:t>
            </a:r>
            <a:endParaRPr lang="en-US" dirty="0"/>
          </a:p>
        </p:txBody>
      </p:sp>
      <p:pic>
        <p:nvPicPr>
          <p:cNvPr id="13314" name="Picture 2" descr="Man On Cel Phone Flying Animated Clipart">
            <a:hlinkClick r:id="rId3"/>
          </p:cNvPr>
          <p:cNvPicPr>
            <a:picLocks noChangeAspect="1" noChangeArrowheads="1" noCrop="1"/>
          </p:cNvPicPr>
          <p:nvPr/>
        </p:nvPicPr>
        <p:blipFill>
          <a:blip r:embed="rId4" cstate="print"/>
          <a:srcRect/>
          <a:stretch>
            <a:fillRect/>
          </a:stretch>
        </p:blipFill>
        <p:spPr bwMode="auto">
          <a:xfrm>
            <a:off x="7391400" y="1"/>
            <a:ext cx="1752600" cy="1752602"/>
          </a:xfrm>
          <a:prstGeom prst="rect">
            <a:avLst/>
          </a:prstGeom>
          <a:noFill/>
        </p:spPr>
      </p:pic>
      <p:pic>
        <p:nvPicPr>
          <p:cNvPr id="13316" name="Picture 4" descr="Business Phone Animated Clipart&#10;&#10;"/>
          <p:cNvPicPr>
            <a:picLocks noChangeAspect="1" noChangeArrowheads="1" noCrop="1"/>
          </p:cNvPicPr>
          <p:nvPr/>
        </p:nvPicPr>
        <p:blipFill>
          <a:blip r:embed="rId5" cstate="print"/>
          <a:srcRect/>
          <a:stretch>
            <a:fillRect/>
          </a:stretch>
        </p:blipFill>
        <p:spPr bwMode="auto">
          <a:xfrm>
            <a:off x="0" y="0"/>
            <a:ext cx="1905000" cy="1905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33000">
              <a:srgbClr val="66FFFF"/>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a:t>
            </a:r>
            <a:r>
              <a:rPr lang="en-US" dirty="0" smtClean="0"/>
              <a:t>of </a:t>
            </a:r>
            <a:r>
              <a:rPr lang="en-US" dirty="0" smtClean="0"/>
              <a:t>the Telephone </a:t>
            </a:r>
            <a:endParaRPr lang="en-US" dirty="0"/>
          </a:p>
        </p:txBody>
      </p:sp>
      <p:sp>
        <p:nvSpPr>
          <p:cNvPr id="5" name="TextBox 4"/>
          <p:cNvSpPr txBox="1"/>
          <p:nvPr/>
        </p:nvSpPr>
        <p:spPr>
          <a:xfrm>
            <a:off x="3124200" y="1600200"/>
            <a:ext cx="3276600" cy="3108543"/>
          </a:xfrm>
          <a:prstGeom prst="rect">
            <a:avLst/>
          </a:prstGeom>
          <a:noFill/>
        </p:spPr>
        <p:txBody>
          <a:bodyPr wrap="square" rtlCol="0">
            <a:spAutoFit/>
          </a:bodyPr>
          <a:lstStyle/>
          <a:p>
            <a:r>
              <a:rPr lang="en-US" sz="2800" dirty="0" smtClean="0"/>
              <a:t>**You can talk to anyone anywhere </a:t>
            </a:r>
          </a:p>
          <a:p>
            <a:r>
              <a:rPr lang="en-US" sz="2800" dirty="0" smtClean="0"/>
              <a:t>**Helps people stay in touch</a:t>
            </a:r>
          </a:p>
          <a:p>
            <a:r>
              <a:rPr lang="en-US" sz="2800" dirty="0" smtClean="0"/>
              <a:t>**Spread of social networks</a:t>
            </a:r>
          </a:p>
          <a:p>
            <a:r>
              <a:rPr lang="en-US" sz="2800" dirty="0" smtClean="0"/>
              <a:t>**Easier to converse</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71BB7"/>
            </a:gs>
            <a:gs pos="38000">
              <a:srgbClr val="FEE7F2"/>
            </a:gs>
            <a:gs pos="72000">
              <a:schemeClr val="accent4">
                <a:lumMod val="40000"/>
                <a:lumOff val="60000"/>
              </a:schemeClr>
            </a:gs>
            <a:gs pos="61000">
              <a:schemeClr val="accent6">
                <a:lumMod val="75000"/>
              </a:schemeClr>
            </a:gs>
            <a:gs pos="82001">
              <a:schemeClr val="tx2">
                <a:lumMod val="60000"/>
                <a:lumOff val="40000"/>
              </a:schemeClr>
            </a:gs>
            <a:gs pos="100000">
              <a:schemeClr val="tx2">
                <a:lumMod val="40000"/>
                <a:lumOff val="60000"/>
              </a:schemeClr>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Effect</a:t>
            </a:r>
            <a:endParaRPr lang="en-US" dirty="0"/>
          </a:p>
        </p:txBody>
      </p:sp>
      <p:pic>
        <p:nvPicPr>
          <p:cNvPr id="19" name="Content Placeholder 18" descr="untitled.bmp"/>
          <p:cNvPicPr>
            <a:picLocks noGrp="1" noChangeAspect="1"/>
          </p:cNvPicPr>
          <p:nvPr>
            <p:ph idx="1"/>
          </p:nvPr>
        </p:nvPicPr>
        <p:blipFill>
          <a:blip r:embed="rId2" cstate="print"/>
          <a:stretch>
            <a:fillRect/>
          </a:stretch>
        </p:blipFill>
        <p:spPr>
          <a:xfrm>
            <a:off x="685800" y="609600"/>
            <a:ext cx="1295400" cy="1217676"/>
          </a:xfrm>
        </p:spPr>
      </p:pic>
      <p:sp>
        <p:nvSpPr>
          <p:cNvPr id="4100" name="AutoShape 4" descr="data:image/jpg;base64,/9j/4AAQSkZJRgABAQAAAQABAAD/2wBDAAkGBwgHBgkIBwgKCgkLDRYPDQwMDRsUFRAWIB0iIiAdHx8kKDQsJCYxJx8fLT0tMTU3Ojo6Iys/RD84QzQ5Ojf/2wBDAQoKCg0MDRoPDxo3JR8lNzc3Nzc3Nzc3Nzc3Nzc3Nzc3Nzc3Nzc3Nzc3Nzc3Nzc3Nzc3Nzc3Nzc3Nzc3Nzc3Nzf/wAARCABeAGQDASIAAhEBAxEB/8QAHAAAAgMBAQEBAAAAAAAAAAAAAAUDBAYCBwEI/8QAPBAAAgEDAgQEBAIHBwUAAAAAAQIDAAQRBSEGEjFBEyJRYQcUcYEyoRVCUlOxwdEjJDRDRGKRcpOywvD/xAAbAQABBQEBAAAAAAAAAAAAAAAEAAIDBQYBB//EADARAAEDAgQDBgUFAAAAAAAAAAEAAgMEEQUhMUESE1EGFDJhgcEikbHR8CMzQnHh/9oADAMBAAIRAxEAPwD2+iiiuLiKKKjuJ47eF5pnCRoMsx7CkSBmV0C5svs00cETSTSKiKMlmOAKRXWvvLldOhDL++lyF+y9T+VLruebVZ/EnytupzFAf/JvU+3ap4ovasjiPaBwcWU/z+ysYqVrBeTM9FEzXtx/iL2dvZG8Mf8AC4qD9GxEYIk+viNn+NNViHeuwg9KzMlfO83c8n1U/M4fDklipe24/ut9cx+is/Ov/DZq3bcQXFrhdUgDoP8APgHT6r/SrBRT2qGWAEbUXS41VQOydcdCmnlvye37p/bXMN1Cs1vKskbdGU5qWsUhuNIufmrEEoT/AGtvnyuPUehrWaffQahapcW7ZRvXYg9wfetvh2JR1rLjJw1CCqKYxfE3Nqs0UUVZIVFFFFJJFZfXbo3t+LVGzBbHMmP1pOw+g/ifatDfXC2lpNcSfhiQsffHasjYxsIlL7u3nc+rHc1n+0FYYYBG05u+iPoo8zIdlbiSrEbR85jDrzgZK53H2qjfeMLR/BYR4UlpO6gDsPWqF9pMFnZ/pCK7MEkSiRpJnHKT7ntWVo8MlrmuMZ02RTjH/N1r/ma0dFKtH1iHUIA4YBsAsM/mPb+FMDMAMkED1PSqySF8bi1wzCjcxzTYrtm5ce5xS/UtZgsJEiKtJI3VVP4R/wDdqq61rkNhE0nOhcDygnIX3P8AIUu4N1OC9lBkSJp7qH5qGdZQ5dOblIIx5GG23fPtV3hOBy1pL3ZNCTnxwjik9B+bJ/FPBfQ+JCc42ZTsVPoRVfTLg6VrKqW5bW7PKwPRX7H79Kks4Ee8vJdxIs5HMD1GBsfUVDrFuJrSVcbgZH1FQwydwrSGHQ2UzOF12HQ+/wBltKKXaDdte6Razt5nKYY57jY/wor0Zjw9ocN1TPY5ji07JjRXn+sfF/hXTL+WyEtzcyxOUZoIsxhgcEcxIzv3GRWf1b45RWZX5fh6eRJBzRyS3SBXGOxUMDv1Gduh3p6avSOKmYaQ0a4/tZEjOfQsM0piFed6P8VdS4t1u20yewtLW0ZvEJQsz5XfqTjGfavRIqxPaUnvDR5e6tqX9j1Psp5U8S2kT1UikHF7368I2eq2KxNJaXEcrow5lDLkAt7B8Z/ljNaOM18tPGtGuY4xG1tN5isgzyseu3cEdqGwDE46GZxl8JUVRHzGFo1XmvwvtNU1aW5e9uirohnZogAImZ9lIxjoGOBtjH0r0PTEMtqk82C0gzjlAAFdopFlLZWXy1vFJ+JYYBHseuMbbjbNWY0EaBF6AYFdx/EaWrc11OLHc7pRCRkfA839lntV0BNZ4cvbG1t4vm7e4EgRm5BKu+xIxjIZh12I7Us+GPBUnCkV5qGrgRJ4ZCAyKxOSOYnlJH6qgDJ71q7yOBFaZ/DUnALP0/OviWkU0S86ry5DAIfK3pkDY0bS9qDDTNiMegtdMkpmyP5hJzX3S1f5dpZVKvM5cg9snp/Ki5Gat9BVOc5rKmQySl51JRTDd1194RuDFp00XLkR3DqN+21FRcLAm0uiBkfNP29hRXodJI/kMz2Q9Uxpmdluvzn8R9Fk0HjPVLNoykTTtNBtsY3PMuPXGcfUGlOl3kMckdvqSTTaa0oeaKJwrDsWQkHDY9t+h7Y/Qnxw4POvcPjVLKINf6arOQBvJD1Zfcj8Q+/rWC+F3Adlc6bFxJxDAbqCWbwrCwH+okyRlv8AbkH2wCTsMG4QC2GkfDPhFIhrHDWpXVzPCniRYukdclcgMAoIyD0OK01vJzojbjnAIB96603gLT4btL+VVtbnwDC0Olj5WEIcZXKYdug3LfYdKin0Lhe3e78WwsLezgxbuqW4aaSQqCMMAXzykYC+Y7n0qnxPCRXOa7itbyuiYanltLbK8hxsetTggrg7g0oOk28SA6NpetWGFzHMGDx4xnzQvLzH6cob6VFpl9capp8bBhBdwuUuoijxkMM7crYZQ2zDO+CKyeI4JLRgPLgW9en9oiOVsptonqRom6Liubm4itYHnncJGgyxJxSB9c1NbpraPTYWlHRWulj5vpzYB+xrKcXaVxlxMgjv0tdE0cHL+JcLJI4/6ULcx9AOuOtMo8EnqHBzrBm5uE6T4DZ2qs6n8UuHdPu2RrSXWbsnlIi5fBiH7KMc8x9SBg9jirvw34kuNZttRS8tDaSwzM6QFSAiMSQBnsBgfapuFODtG0uHmsrZ/CbGZbgAyz4Oct+yvoq4981pXtYBMZkQJIUKErtkUbilbR8rukLMhv5pMY4E8Z126KfxeeJWxjmAOKpXkojhkkJ/CpNTu2BgdKXXMT6hdQ6dCcNMcu37KDqapKaAyyhjRqUTE0A3Onsn3CMPgaFCWHmlLSH7nb8gKKcwxJDCkUY5URQqj0Aor1CGMRxtZ0Cp5XiSQv6ld157ZafrvDk+lW15HYS6LY3xSG5SZhNyTFo05kK4yDIMkGvQqpa1YLqml3NkzmMzRlVkAyY26qw9wQD9qkUSujpSjUbWRtWtZrMRxTmKRWneHnXHl22IPNttvjAbY1NompDUbeQSJ4V3bSeDdRfu5QATj1Ughge4I+lLNZgvL3VvAjeeS0gSOeW2ilMZmBEy8obbHmCNjmAON8d0kr8ltqgb+6arExByyXFqHH08jKR98/ekN+txDxdK9yqKLiwj8Joz5X8N25sg7gjxUx12PWnqWWk/JLcS2ENoqqcmWJYmjA65YdOnUGsrPqNndcQS3lpcyz2ZtkhS4kVvD5gzErG5A5gQQSQSMgb7YFbjDeKhkH5qERTAmUAJhd20F5H4c6ZHYjqKqwaLZxSc7c8mOiudqtK+2c5r74leeh8jRwg5K4DntFgVY59q4Z6haTAJJAHqarJPJdzeBp8Rnl6Ej8C/U0oqeSV3CwXKYGZXXV7dpAnM27HZUHVjTzhvSntImu7sZu5xlgf8tey/1o0jQEtZBdXjie77Njyx+yj+dO622EYR3X9SXxfRBVNU0t5cem56/wCIoooq+Veiiiikkk1gEPFOrPDjlFvbJKR08UeId/fkaP7ctUo9I0/UuI9Ya+tIbrkEADyDmKHkOUHoMcrY/wB5Pelza1daZr+oaJaQRTanfXJnhmmkKxAMi45gBnyqgGB1wNxnbVaTYrYWvh85lldjJNMRgyyN1bHb2HYADtSSUEHDeiQNzRaVZhvUwg4+melMmjRk5GUFcY5SNsV1RSSSqbh7TJCSsBiJ/cuU/IHFQHhi2P8Aq77/ALw/pTyihnUVM83cwfJTipmGjilEPDmmRkF4GmI7zSM/5E4pnCkUackKoqrtyoAAPbal+raSNSkR/mpYCq8oMYGfxK3/AK4+9UF4UgQnkvbpSy4ZgVz+r0ONtl/OpGRMjyY0BdLuYLvfmtHRms9FwxHG4kF/dbdtvXO+3rk/f2q/o+lpppmKzySmXk/GAAoVQowB9Kkudwo3NYBk6/omVFFFdUa//9k=">
            <a:hlinkClick r:id="rId3"/>
          </p:cNvPr>
          <p:cNvSpPr>
            <a:spLocks noChangeAspect="1" noChangeArrowheads="1"/>
          </p:cNvSpPr>
          <p:nvPr/>
        </p:nvSpPr>
        <p:spPr bwMode="auto">
          <a:xfrm>
            <a:off x="155575" y="-427038"/>
            <a:ext cx="95250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data:image/jpg;base64,/9j/4AAQSkZJRgABAQAAAQABAAD/2wBDAAkGBwgHBgkIBwgKCgkLDRYPDQwMDRsUFRAWIB0iIiAdHx8kKDQsJCYxJx8fLT0tMTU3Ojo6Iys/RD84QzQ5Ojf/2wBDAQoKCg0MDRoPDxo3JR8lNzc3Nzc3Nzc3Nzc3Nzc3Nzc3Nzc3Nzc3Nzc3Nzc3Nzc3Nzc3Nzc3Nzc3Nzc3Nzc3Nzf/wAARCABeAGQDASIAAhEBAxEB/8QAHAAAAgMBAQEBAAAAAAAAAAAAAAUDBAYCBwEI/8QAPBAAAgEDAgQEBAIHBwUAAAAAAQIDAAQRBSEGEjFBEyJRYQcUcYEyoRVCUlOxwdEjJDRDRGKRcpOywvD/xAAbAQABBQEBAAAAAAAAAAAAAAAEAAIDBQYBB//EADARAAEDAgQDBgUFAAAAAAAAAAEAAgMEEQUhMUESE1EGFDJhgcEikbHR8CMzQnHh/9oADAMBAAIRAxEAPwD2+iiiuLiKKKjuJ47eF5pnCRoMsx7CkSBmV0C5svs00cETSTSKiKMlmOAKRXWvvLldOhDL++lyF+y9T+VLruebVZ/EnytupzFAf/JvU+3ap4ovasjiPaBwcWU/z+ysYqVrBeTM9FEzXtx/iL2dvZG8Mf8AC4qD9GxEYIk+viNn+NNViHeuwg9KzMlfO83c8n1U/M4fDklipe24/ut9cx+is/Ov/DZq3bcQXFrhdUgDoP8APgHT6r/SrBRT2qGWAEbUXS41VQOydcdCmnlvye37p/bXMN1Cs1vKskbdGU5qWsUhuNIufmrEEoT/AGtvnyuPUehrWaffQahapcW7ZRvXYg9wfetvh2JR1rLjJw1CCqKYxfE3Nqs0UUVZIVFFFFJJFZfXbo3t+LVGzBbHMmP1pOw+g/ifatDfXC2lpNcSfhiQsffHasjYxsIlL7u3nc+rHc1n+0FYYYBG05u+iPoo8zIdlbiSrEbR85jDrzgZK53H2qjfeMLR/BYR4UlpO6gDsPWqF9pMFnZ/pCK7MEkSiRpJnHKT7ntWVo8MlrmuMZ02RTjH/N1r/ma0dFKtH1iHUIA4YBsAsM/mPb+FMDMAMkED1PSqySF8bi1wzCjcxzTYrtm5ce5xS/UtZgsJEiKtJI3VVP4R/wDdqq61rkNhE0nOhcDygnIX3P8AIUu4N1OC9lBkSJp7qH5qGdZQ5dOblIIx5GG23fPtV3hOBy1pL3ZNCTnxwjik9B+bJ/FPBfQ+JCc42ZTsVPoRVfTLg6VrKqW5bW7PKwPRX7H79Kks4Ee8vJdxIs5HMD1GBsfUVDrFuJrSVcbgZH1FQwydwrSGHQ2UzOF12HQ+/wBltKKXaDdte6Razt5nKYY57jY/wor0Zjw9ocN1TPY5ji07JjRXn+sfF/hXTL+WyEtzcyxOUZoIsxhgcEcxIzv3GRWf1b45RWZX5fh6eRJBzRyS3SBXGOxUMDv1Gduh3p6avSOKmYaQ0a4/tZEjOfQsM0piFed6P8VdS4t1u20yewtLW0ZvEJQsz5XfqTjGfavRIqxPaUnvDR5e6tqX9j1Psp5U8S2kT1UikHF7368I2eq2KxNJaXEcrow5lDLkAt7B8Z/ljNaOM18tPGtGuY4xG1tN5isgzyseu3cEdqGwDE46GZxl8JUVRHzGFo1XmvwvtNU1aW5e9uirohnZogAImZ9lIxjoGOBtjH0r0PTEMtqk82C0gzjlAAFdopFlLZWXy1vFJ+JYYBHseuMbbjbNWY0EaBF6AYFdx/EaWrc11OLHc7pRCRkfA839lntV0BNZ4cvbG1t4vm7e4EgRm5BKu+xIxjIZh12I7Us+GPBUnCkV5qGrgRJ4ZCAyKxOSOYnlJH6qgDJ71q7yOBFaZ/DUnALP0/OviWkU0S86ry5DAIfK3pkDY0bS9qDDTNiMegtdMkpmyP5hJzX3S1f5dpZVKvM5cg9snp/Ki5Gat9BVOc5rKmQySl51JRTDd1194RuDFp00XLkR3DqN+21FRcLAm0uiBkfNP29hRXodJI/kMz2Q9Uxpmdluvzn8R9Fk0HjPVLNoykTTtNBtsY3PMuPXGcfUGlOl3kMckdvqSTTaa0oeaKJwrDsWQkHDY9t+h7Y/Qnxw4POvcPjVLKINf6arOQBvJD1Zfcj8Q+/rWC+F3Adlc6bFxJxDAbqCWbwrCwH+okyRlv8AbkH2wCTsMG4QC2GkfDPhFIhrHDWpXVzPCniRYukdclcgMAoIyD0OK01vJzojbjnAIB96603gLT4btL+VVtbnwDC0Olj5WEIcZXKYdug3LfYdKin0Lhe3e78WwsLezgxbuqW4aaSQqCMMAXzykYC+Y7n0qnxPCRXOa7itbyuiYanltLbK8hxsetTggrg7g0oOk28SA6NpetWGFzHMGDx4xnzQvLzH6cob6VFpl9capp8bBhBdwuUuoijxkMM7crYZQ2zDO+CKyeI4JLRgPLgW9en9oiOVsptonqRom6Liubm4itYHnncJGgyxJxSB9c1NbpraPTYWlHRWulj5vpzYB+xrKcXaVxlxMgjv0tdE0cHL+JcLJI4/6ULcx9AOuOtMo8EnqHBzrBm5uE6T4DZ2qs6n8UuHdPu2RrSXWbsnlIi5fBiH7KMc8x9SBg9jirvw34kuNZttRS8tDaSwzM6QFSAiMSQBnsBgfapuFODtG0uHmsrZ/CbGZbgAyz4Oct+yvoq4981pXtYBMZkQJIUKErtkUbilbR8rukLMhv5pMY4E8Z126KfxeeJWxjmAOKpXkojhkkJ/CpNTu2BgdKXXMT6hdQ6dCcNMcu37KDqapKaAyyhjRqUTE0A3Onsn3CMPgaFCWHmlLSH7nb8gKKcwxJDCkUY5URQqj0Aor1CGMRxtZ0Cp5XiSQv6ld157ZafrvDk+lW15HYS6LY3xSG5SZhNyTFo05kK4yDIMkGvQqpa1YLqml3NkzmMzRlVkAyY26qw9wQD9qkUSujpSjUbWRtWtZrMRxTmKRWneHnXHl22IPNttvjAbY1NompDUbeQSJ4V3bSeDdRfu5QATj1Ughge4I+lLNZgvL3VvAjeeS0gSOeW2ilMZmBEy8obbHmCNjmAON8d0kr8ltqgb+6arExByyXFqHH08jKR98/ekN+txDxdK9yqKLiwj8Joz5X8N25sg7gjxUx12PWnqWWk/JLcS2ENoqqcmWJYmjA65YdOnUGsrPqNndcQS3lpcyz2ZtkhS4kVvD5gzErG5A5gQQSQSMgb7YFbjDeKhkH5qERTAmUAJhd20F5H4c6ZHYjqKqwaLZxSc7c8mOiudqtK+2c5r74leeh8jRwg5K4DntFgVY59q4Z6haTAJJAHqarJPJdzeBp8Rnl6Ej8C/U0oqeSV3CwXKYGZXXV7dpAnM27HZUHVjTzhvSntImu7sZu5xlgf8tey/1o0jQEtZBdXjie77Njyx+yj+dO622EYR3X9SXxfRBVNU0t5cem56/wCIoooq+Veiiiikkk1gEPFOrPDjlFvbJKR08UeId/fkaP7ctUo9I0/UuI9Ya+tIbrkEADyDmKHkOUHoMcrY/wB5Pelza1daZr+oaJaQRTanfXJnhmmkKxAMi45gBnyqgGB1wNxnbVaTYrYWvh85lldjJNMRgyyN1bHb2HYADtSSUEHDeiQNzRaVZhvUwg4+melMmjRk5GUFcY5SNsV1RSSSqbh7TJCSsBiJ/cuU/IHFQHhi2P8Aq77/ALw/pTyihnUVM83cwfJTipmGjilEPDmmRkF4GmI7zSM/5E4pnCkUackKoqrtyoAAPbal+raSNSkR/mpYCq8oMYGfxK3/AK4+9UF4UgQnkvbpSy4ZgVz+r0ONtl/OpGRMjyY0BdLuYLvfmtHRms9FwxHG4kF/dbdtvXO+3rk/f2q/o+lpppmKzySmXk/GAAoVQowB9Kkudwo3NYBk6/omVFFFdUa//9k=">
            <a:hlinkClick r:id="rId3"/>
          </p:cNvPr>
          <p:cNvSpPr>
            <a:spLocks noChangeAspect="1" noChangeArrowheads="1"/>
          </p:cNvSpPr>
          <p:nvPr/>
        </p:nvSpPr>
        <p:spPr bwMode="auto">
          <a:xfrm>
            <a:off x="155575" y="-427038"/>
            <a:ext cx="95250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4" name="AutoShape 8" descr="data:image/jpg;base64,/9j/4AAQSkZJRgABAQAAAQABAAD/2wBDAAkGBwgHBgkIBwgKCgkLDRYPDQwMDRsUFRAWIB0iIiAdHx8kKDQsJCYxJx8fLT0tMTU3Ojo6Iys/RD84QzQ5Ojf/2wBDAQoKCg0MDRoPDxo3JR8lNzc3Nzc3Nzc3Nzc3Nzc3Nzc3Nzc3Nzc3Nzc3Nzc3Nzc3Nzc3Nzc3Nzc3Nzc3Nzc3Nzf/wAARCABeAGQDASIAAhEBAxEB/8QAHAAAAgMBAQEBAAAAAAAAAAAAAAUDBAYCBwEI/8QAPBAAAgEDAgQEBAIHBwUAAAAAAQIDAAQRBSEGEjFBEyJRYQcUcYEyoRVCUlOxwdEjJDRDRGKRcpOywvD/xAAbAQABBQEBAAAAAAAAAAAAAAAEAAIDBQYBB//EADARAAEDAgQDBgUFAAAAAAAAAAEAAgMEEQUhMUESE1EGFDJhgcEikbHR8CMzQnHh/9oADAMBAAIRAxEAPwD2+iiiuLiKKKjuJ47eF5pnCRoMsx7CkSBmV0C5svs00cETSTSKiKMlmOAKRXWvvLldOhDL++lyF+y9T+VLruebVZ/EnytupzFAf/JvU+3ap4ovasjiPaBwcWU/z+ysYqVrBeTM9FEzXtx/iL2dvZG8Mf8AC4qD9GxEYIk+viNn+NNViHeuwg9KzMlfO83c8n1U/M4fDklipe24/ut9cx+is/Ov/DZq3bcQXFrhdUgDoP8APgHT6r/SrBRT2qGWAEbUXS41VQOydcdCmnlvye37p/bXMN1Cs1vKskbdGU5qWsUhuNIufmrEEoT/AGtvnyuPUehrWaffQahapcW7ZRvXYg9wfetvh2JR1rLjJw1CCqKYxfE3Nqs0UUVZIVFFFFJJFZfXbo3t+LVGzBbHMmP1pOw+g/ifatDfXC2lpNcSfhiQsffHasjYxsIlL7u3nc+rHc1n+0FYYYBG05u+iPoo8zIdlbiSrEbR85jDrzgZK53H2qjfeMLR/BYR4UlpO6gDsPWqF9pMFnZ/pCK7MEkSiRpJnHKT7ntWVo8MlrmuMZ02RTjH/N1r/ma0dFKtH1iHUIA4YBsAsM/mPb+FMDMAMkED1PSqySF8bi1wzCjcxzTYrtm5ce5xS/UtZgsJEiKtJI3VVP4R/wDdqq61rkNhE0nOhcDygnIX3P8AIUu4N1OC9lBkSJp7qH5qGdZQ5dOblIIx5GG23fPtV3hOBy1pL3ZNCTnxwjik9B+bJ/FPBfQ+JCc42ZTsVPoRVfTLg6VrKqW5bW7PKwPRX7H79Kks4Ee8vJdxIs5HMD1GBsfUVDrFuJrSVcbgZH1FQwydwrSGHQ2UzOF12HQ+/wBltKKXaDdte6Razt5nKYY57jY/wor0Zjw9ocN1TPY5ji07JjRXn+sfF/hXTL+WyEtzcyxOUZoIsxhgcEcxIzv3GRWf1b45RWZX5fh6eRJBzRyS3SBXGOxUMDv1Gduh3p6avSOKmYaQ0a4/tZEjOfQsM0piFed6P8VdS4t1u20yewtLW0ZvEJQsz5XfqTjGfavRIqxPaUnvDR5e6tqX9j1Psp5U8S2kT1UikHF7368I2eq2KxNJaXEcrow5lDLkAt7B8Z/ljNaOM18tPGtGuY4xG1tN5isgzyseu3cEdqGwDE46GZxl8JUVRHzGFo1XmvwvtNU1aW5e9uirohnZogAImZ9lIxjoGOBtjH0r0PTEMtqk82C0gzjlAAFdopFlLZWXy1vFJ+JYYBHseuMbbjbNWY0EaBF6AYFdx/EaWrc11OLHc7pRCRkfA839lntV0BNZ4cvbG1t4vm7e4EgRm5BKu+xIxjIZh12I7Us+GPBUnCkV5qGrgRJ4ZCAyKxOSOYnlJH6qgDJ71q7yOBFaZ/DUnALP0/OviWkU0S86ry5DAIfK3pkDY0bS9qDDTNiMegtdMkpmyP5hJzX3S1f5dpZVKvM5cg9snp/Ki5Gat9BVOc5rKmQySl51JRTDd1194RuDFp00XLkR3DqN+21FRcLAm0uiBkfNP29hRXodJI/kMz2Q9Uxpmdluvzn8R9Fk0HjPVLNoykTTtNBtsY3PMuPXGcfUGlOl3kMckdvqSTTaa0oeaKJwrDsWQkHDY9t+h7Y/Qnxw4POvcPjVLKINf6arOQBvJD1Zfcj8Q+/rWC+F3Adlc6bFxJxDAbqCWbwrCwH+okyRlv8AbkH2wCTsMG4QC2GkfDPhFIhrHDWpXVzPCniRYukdclcgMAoIyD0OK01vJzojbjnAIB96603gLT4btL+VVtbnwDC0Olj5WEIcZXKYdug3LfYdKin0Lhe3e78WwsLezgxbuqW4aaSQqCMMAXzykYC+Y7n0qnxPCRXOa7itbyuiYanltLbK8hxsetTggrg7g0oOk28SA6NpetWGFzHMGDx4xnzQvLzH6cob6VFpl9capp8bBhBdwuUuoijxkMM7crYZQ2zDO+CKyeI4JLRgPLgW9en9oiOVsptonqRom6Liubm4itYHnncJGgyxJxSB9c1NbpraPTYWlHRWulj5vpzYB+xrKcXaVxlxMgjv0tdE0cHL+JcLJI4/6ULcx9AOuOtMo8EnqHBzrBm5uE6T4DZ2qs6n8UuHdPu2RrSXWbsnlIi5fBiH7KMc8x9SBg9jirvw34kuNZttRS8tDaSwzM6QFSAiMSQBnsBgfapuFODtG0uHmsrZ/CbGZbgAyz4Oct+yvoq4981pXtYBMZkQJIUKErtkUbilbR8rukLMhv5pMY4E8Z126KfxeeJWxjmAOKpXkojhkkJ/CpNTu2BgdKXXMT6hdQ6dCcNMcu37KDqapKaAyyhjRqUTE0A3Onsn3CMPgaFCWHmlLSH7nb8gKKcwxJDCkUY5URQqj0Aor1CGMRxtZ0Cp5XiSQv6ld157ZafrvDk+lW15HYS6LY3xSG5SZhNyTFo05kK4yDIMkGvQqpa1YLqml3NkzmMzRlVkAyY26qw9wQD9qkUSujpSjUbWRtWtZrMRxTmKRWneHnXHl22IPNttvjAbY1NompDUbeQSJ4V3bSeDdRfu5QATj1Ughge4I+lLNZgvL3VvAjeeS0gSOeW2ilMZmBEy8obbHmCNjmAON8d0kr8ltqgb+6arExByyXFqHH08jKR98/ekN+txDxdK9yqKLiwj8Joz5X8N25sg7gjxUx12PWnqWWk/JLcS2ENoqqcmWJYmjA65YdOnUGsrPqNndcQS3lpcyz2ZtkhS4kVvD5gzErG5A5gQQSQSMgb7YFbjDeKhkH5qERTAmUAJhd20F5H4c6ZHYjqKqwaLZxSc7c8mOiudqtK+2c5r74leeh8jRwg5K4DntFgVY59q4Z6haTAJJAHqarJPJdzeBp8Rnl6Ej8C/U0oqeSV3CwXKYGZXXV7dpAnM27HZUHVjTzhvSntImu7sZu5xlgf8tey/1o0jQEtZBdXjie77Njyx+yj+dO622EYR3X9SXxfRBVNU0t5cem56/wCIoooq+Veiiiikkk1gEPFOrPDjlFvbJKR08UeId/fkaP7ctUo9I0/UuI9Ya+tIbrkEADyDmKHkOUHoMcrY/wB5Pelza1daZr+oaJaQRTanfXJnhmmkKxAMi45gBnyqgGB1wNxnbVaTYrYWvh85lldjJNMRgyyN1bHb2HYADtSSUEHDeiQNzRaVZhvUwg4+melMmjRk5GUFcY5SNsV1RSSSqbh7TJCSsBiJ/cuU/IHFQHhi2P8Aq77/ALw/pTyihnUVM83cwfJTipmGjilEPDmmRkF4GmI7zSM/5E4pnCkUackKoqrtyoAAPbal+raSNSkR/mpYCq8oMYGfxK3/AK4+9UF4UgQnkvbpSy4ZgVz+r0ONtl/OpGRMjyY0BdLuYLvfmtHRms9FwxHG4kF/dbdtvXO+3rk/f2q/o+lpppmKzySmXk/GAAoVQowB9Kkudwo3NYBk6/omVFFFdUa//9k=">
            <a:hlinkClick r:id="rId3"/>
          </p:cNvPr>
          <p:cNvSpPr>
            <a:spLocks noChangeAspect="1" noChangeArrowheads="1"/>
          </p:cNvSpPr>
          <p:nvPr/>
        </p:nvSpPr>
        <p:spPr bwMode="auto">
          <a:xfrm>
            <a:off x="155575" y="-427038"/>
            <a:ext cx="95250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6" name="AutoShape 10" descr="data:image/jpg;base64,/9j/4AAQSkZJRgABAQAAAQABAAD/2wBDAAkGBwgHBgkIBwgKCgkLDRYPDQwMDRsUFRAWIB0iIiAdHx8kKDQsJCYxJx8fLT0tMTU3Ojo6Iys/RD84QzQ5Ojf/2wBDAQoKCg0MDRoPDxo3JR8lNzc3Nzc3Nzc3Nzc3Nzc3Nzc3Nzc3Nzc3Nzc3Nzc3Nzc3Nzc3Nzc3Nzc3Nzc3Nzc3Nzf/wAARCABeAGQDASIAAhEBAxEB/8QAHAAAAgMBAQEBAAAAAAAAAAAAAAUDBAYCBwEI/8QAPBAAAgEDAgQEBAIHBwUAAAAAAQIDAAQRBSEGEjFBEyJRYQcUcYEyoRVCUlOxwdEjJDRDRGKRcpOywvD/xAAbAQABBQEBAAAAAAAAAAAAAAAEAAIDBQYBB//EADARAAEDAgQDBgUFAAAAAAAAAAEAAgMEEQUhMUESE1EGFDJhgcEikbHR8CMzQnHh/9oADAMBAAIRAxEAPwD2+iiiuLiKKKjuJ47eF5pnCRoMsx7CkSBmV0C5svs00cETSTSKiKMlmOAKRXWvvLldOhDL++lyF+y9T+VLruebVZ/EnytupzFAf/JvU+3ap4ovasjiPaBwcWU/z+ysYqVrBeTM9FEzXtx/iL2dvZG8Mf8AC4qD9GxEYIk+viNn+NNViHeuwg9KzMlfO83c8n1U/M4fDklipe24/ut9cx+is/Ov/DZq3bcQXFrhdUgDoP8APgHT6r/SrBRT2qGWAEbUXS41VQOydcdCmnlvye37p/bXMN1Cs1vKskbdGU5qWsUhuNIufmrEEoT/AGtvnyuPUehrWaffQahapcW7ZRvXYg9wfetvh2JR1rLjJw1CCqKYxfE3Nqs0UUVZIVFFFFJJFZfXbo3t+LVGzBbHMmP1pOw+g/ifatDfXC2lpNcSfhiQsffHasjYxsIlL7u3nc+rHc1n+0FYYYBG05u+iPoo8zIdlbiSrEbR85jDrzgZK53H2qjfeMLR/BYR4UlpO6gDsPWqF9pMFnZ/pCK7MEkSiRpJnHKT7ntWVo8MlrmuMZ02RTjH/N1r/ma0dFKtH1iHUIA4YBsAsM/mPb+FMDMAMkED1PSqySF8bi1wzCjcxzTYrtm5ce5xS/UtZgsJEiKtJI3VVP4R/wDdqq61rkNhE0nOhcDygnIX3P8AIUu4N1OC9lBkSJp7qH5qGdZQ5dOblIIx5GG23fPtV3hOBy1pL3ZNCTnxwjik9B+bJ/FPBfQ+JCc42ZTsVPoRVfTLg6VrKqW5bW7PKwPRX7H79Kks4Ee8vJdxIs5HMD1GBsfUVDrFuJrSVcbgZH1FQwydwrSGHQ2UzOF12HQ+/wBltKKXaDdte6Razt5nKYY57jY/wor0Zjw9ocN1TPY5ji07JjRXn+sfF/hXTL+WyEtzcyxOUZoIsxhgcEcxIzv3GRWf1b45RWZX5fh6eRJBzRyS3SBXGOxUMDv1Gduh3p6avSOKmYaQ0a4/tZEjOfQsM0piFed6P8VdS4t1u20yewtLW0ZvEJQsz5XfqTjGfavRIqxPaUnvDR5e6tqX9j1Psp5U8S2kT1UikHF7368I2eq2KxNJaXEcrow5lDLkAt7B8Z/ljNaOM18tPGtGuY4xG1tN5isgzyseu3cEdqGwDE46GZxl8JUVRHzGFo1XmvwvtNU1aW5e9uirohnZogAImZ9lIxjoGOBtjH0r0PTEMtqk82C0gzjlAAFdopFlLZWXy1vFJ+JYYBHseuMbbjbNWY0EaBF6AYFdx/EaWrc11OLHc7pRCRkfA839lntV0BNZ4cvbG1t4vm7e4EgRm5BKu+xIxjIZh12I7Us+GPBUnCkV5qGrgRJ4ZCAyKxOSOYnlJH6qgDJ71q7yOBFaZ/DUnALP0/OviWkU0S86ry5DAIfK3pkDY0bS9qDDTNiMegtdMkpmyP5hJzX3S1f5dpZVKvM5cg9snp/Ki5Gat9BVOc5rKmQySl51JRTDd1194RuDFp00XLkR3DqN+21FRcLAm0uiBkfNP29hRXodJI/kMz2Q9Uxpmdluvzn8R9Fk0HjPVLNoykTTtNBtsY3PMuPXGcfUGlOl3kMckdvqSTTaa0oeaKJwrDsWQkHDY9t+h7Y/Qnxw4POvcPjVLKINf6arOQBvJD1Zfcj8Q+/rWC+F3Adlc6bFxJxDAbqCWbwrCwH+okyRlv8AbkH2wCTsMG4QC2GkfDPhFIhrHDWpXVzPCniRYukdclcgMAoIyD0OK01vJzojbjnAIB96603gLT4btL+VVtbnwDC0Olj5WEIcZXKYdug3LfYdKin0Lhe3e78WwsLezgxbuqW4aaSQqCMMAXzykYC+Y7n0qnxPCRXOa7itbyuiYanltLbK8hxsetTggrg7g0oOk28SA6NpetWGFzHMGDx4xnzQvLzH6cob6VFpl9capp8bBhBdwuUuoijxkMM7crYZQ2zDO+CKyeI4JLRgPLgW9en9oiOVsptonqRom6Liubm4itYHnncJGgyxJxSB9c1NbpraPTYWlHRWulj5vpzYB+xrKcXaVxlxMgjv0tdE0cHL+JcLJI4/6ULcx9AOuOtMo8EnqHBzrBm5uE6T4DZ2qs6n8UuHdPu2RrSXWbsnlIi5fBiH7KMc8x9SBg9jirvw34kuNZttRS8tDaSwzM6QFSAiMSQBnsBgfapuFODtG0uHmsrZ/CbGZbgAyz4Oct+yvoq4981pXtYBMZkQJIUKErtkUbilbR8rukLMhv5pMY4E8Z126KfxeeJWxjmAOKpXkojhkkJ/CpNTu2BgdKXXMT6hdQ6dCcNMcu37KDqapKaAyyhjRqUTE0A3Onsn3CMPgaFCWHmlLSH7nb8gKKcwxJDCkUY5URQqj0Aor1CGMRxtZ0Cp5XiSQv6ld157ZafrvDk+lW15HYS6LY3xSG5SZhNyTFo05kK4yDIMkGvQqpa1YLqml3NkzmMzRlVkAyY26qw9wQD9qkUSujpSjUbWRtWtZrMRxTmKRWneHnXHl22IPNttvjAbY1NompDUbeQSJ4V3bSeDdRfu5QATj1Ughge4I+lLNZgvL3VvAjeeS0gSOeW2ilMZmBEy8obbHmCNjmAON8d0kr8ltqgb+6arExByyXFqHH08jKR98/ekN+txDxdK9yqKLiwj8Joz5X8N25sg7gjxUx12PWnqWWk/JLcS2ENoqqcmWJYmjA65YdOnUGsrPqNndcQS3lpcyz2ZtkhS4kVvD5gzErG5A5gQQSQSMgb7YFbjDeKhkH5qERTAmUAJhd20F5H4c6ZHYjqKqwaLZxSc7c8mOiudqtK+2c5r74leeh8jRwg5K4DntFgVY59q4Z6haTAJJAHqarJPJdzeBp8Rnl6Ej8C/U0oqeSV3CwXKYGZXXV7dpAnM27HZUHVjTzhvSntImu7sZu5xlgf8tey/1o0jQEtZBdXjie77Njyx+yj+dO622EYR3X9SXxfRBVNU0t5cem56/wCIoooq+Veiiiikkk1gEPFOrPDjlFvbJKR08UeId/fkaP7ctUo9I0/UuI9Ya+tIbrkEADyDmKHkOUHoMcrY/wB5Pelza1daZr+oaJaQRTanfXJnhmmkKxAMi45gBnyqgGB1wNxnbVaTYrYWvh85lldjJNMRgyyN1bHb2HYADtSSUEHDeiQNzRaVZhvUwg4+melMmjRk5GUFcY5SNsV1RSSSqbh7TJCSsBiJ/cuU/IHFQHhi2P8Aq77/ALw/pTyihnUVM83cwfJTipmGjilEPDmmRkF4GmI7zSM/5E4pnCkUackKoqrtyoAAPbal+raSNSkR/mpYCq8oMYGfxK3/AK4+9UF4UgQnkvbpSy4ZgVz+r0ONtl/OpGRMjyY0BdLuYLvfmtHRms9FwxHG4kF/dbdtvXO+3rk/f2q/o+lpppmKzySmXk/GAAoVQowB9Kkudwo3NYBk6/omVFFFdUa//9k=">
            <a:hlinkClick r:id="rId3"/>
          </p:cNvPr>
          <p:cNvSpPr>
            <a:spLocks noChangeAspect="1" noChangeArrowheads="1"/>
          </p:cNvSpPr>
          <p:nvPr/>
        </p:nvSpPr>
        <p:spPr bwMode="auto">
          <a:xfrm>
            <a:off x="155575" y="-427038"/>
            <a:ext cx="952500" cy="895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p:nvSpPr>
        <p:spPr>
          <a:xfrm>
            <a:off x="1371600" y="2286000"/>
            <a:ext cx="5867400" cy="1754326"/>
          </a:xfrm>
          <a:prstGeom prst="rect">
            <a:avLst/>
          </a:prstGeom>
          <a:noFill/>
        </p:spPr>
        <p:txBody>
          <a:bodyPr wrap="square" rtlCol="0">
            <a:spAutoFit/>
          </a:bodyPr>
          <a:lstStyle/>
          <a:p>
            <a:r>
              <a:rPr lang="en-US" dirty="0" smtClean="0"/>
              <a:t>Usually Cell phone share very costly and they are a major distraction . Cell phones also effect the health of our society . Cell phones have a high level of RF which can cause heat and damage to tissue . If your cell phones are broken information can be lost and given to strangers . Lastly cell phones also pushes people away from each other .</a:t>
            </a:r>
            <a:endParaRPr lang="en-US" dirty="0"/>
          </a:p>
        </p:txBody>
      </p:sp>
      <p:pic>
        <p:nvPicPr>
          <p:cNvPr id="4116" name="Picture 20" descr="Mel Waiting By Phone Animated Clipart&#10;&#10;"/>
          <p:cNvPicPr>
            <a:picLocks noChangeAspect="1" noChangeArrowheads="1" noCrop="1"/>
          </p:cNvPicPr>
          <p:nvPr/>
        </p:nvPicPr>
        <p:blipFill>
          <a:blip r:embed="rId4" cstate="print"/>
          <a:srcRect/>
          <a:stretch>
            <a:fillRect/>
          </a:stretch>
        </p:blipFill>
        <p:spPr bwMode="auto">
          <a:xfrm>
            <a:off x="6629400" y="4648200"/>
            <a:ext cx="1905000" cy="1905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33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Resourses</a:t>
            </a:r>
            <a:endParaRPr lang="en-US" dirty="0"/>
          </a:p>
        </p:txBody>
      </p:sp>
      <p:sp>
        <p:nvSpPr>
          <p:cNvPr id="4" name="TextBox 3"/>
          <p:cNvSpPr txBox="1"/>
          <p:nvPr/>
        </p:nvSpPr>
        <p:spPr>
          <a:xfrm>
            <a:off x="1600200" y="2286000"/>
            <a:ext cx="6400800" cy="1815882"/>
          </a:xfrm>
          <a:prstGeom prst="rect">
            <a:avLst/>
          </a:prstGeom>
          <a:noFill/>
        </p:spPr>
        <p:txBody>
          <a:bodyPr wrap="square" rtlCol="0">
            <a:spAutoFit/>
          </a:bodyPr>
          <a:lstStyle/>
          <a:p>
            <a:r>
              <a:rPr lang="en-US" sz="2800" dirty="0" smtClean="0"/>
              <a:t>Fi.edu/</a:t>
            </a:r>
            <a:r>
              <a:rPr lang="en-US" sz="2800" dirty="0" err="1" smtClean="0"/>
              <a:t>franklin</a:t>
            </a:r>
            <a:r>
              <a:rPr lang="en-US" sz="2800" dirty="0" smtClean="0"/>
              <a:t>/inventor/bell.html</a:t>
            </a:r>
          </a:p>
          <a:p>
            <a:r>
              <a:rPr lang="en-US" sz="2800" dirty="0" smtClean="0"/>
              <a:t>Telephonetribute.com</a:t>
            </a:r>
          </a:p>
          <a:p>
            <a:r>
              <a:rPr lang="en-US" sz="2800" dirty="0" smtClean="0"/>
              <a:t>Ehow.com</a:t>
            </a:r>
          </a:p>
          <a:p>
            <a:r>
              <a:rPr lang="en-US" sz="2800" dirty="0" smtClean="0"/>
              <a:t>Aber.ac.uk</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00000"/>
            </a:gs>
            <a:gs pos="13000">
              <a:srgbClr val="FF0000"/>
            </a:gs>
            <a:gs pos="21001">
              <a:srgbClr val="F2DB50"/>
            </a:gs>
            <a:gs pos="63000">
              <a:schemeClr val="accent6">
                <a:lumMod val="75000"/>
              </a:schemeClr>
            </a:gs>
            <a:gs pos="45000">
              <a:srgbClr val="F5F15B"/>
            </a:gs>
            <a:gs pos="69000">
              <a:srgbClr val="C50849"/>
            </a:gs>
            <a:gs pos="82001">
              <a:srgbClr val="B43E85"/>
            </a:gs>
            <a:gs pos="100000">
              <a:srgbClr val="F8B049"/>
            </a:gs>
          </a:gsLst>
          <a:lin ang="21594000" scaled="0"/>
          <a:tileRect/>
        </a:gradFill>
        <a:effectLst/>
      </p:bgPr>
    </p:bg>
    <p:spTree>
      <p:nvGrpSpPr>
        <p:cNvPr id="1" name=""/>
        <p:cNvGrpSpPr/>
        <p:nvPr/>
      </p:nvGrpSpPr>
      <p:grpSpPr>
        <a:xfrm>
          <a:off x="0" y="0"/>
          <a:ext cx="0" cy="0"/>
          <a:chOff x="0" y="0"/>
          <a:chExt cx="0" cy="0"/>
        </a:xfrm>
      </p:grpSpPr>
      <p:pic>
        <p:nvPicPr>
          <p:cNvPr id="4" name="Content Placeholder 3" descr="Timeline1.jpg"/>
          <p:cNvPicPr>
            <a:picLocks noGrp="1" noChangeAspect="1"/>
          </p:cNvPicPr>
          <p:nvPr>
            <p:ph type="pic" idx="1"/>
          </p:nvPr>
        </p:nvPicPr>
        <p:blipFill>
          <a:blip r:embed="rId2" cstate="print"/>
          <a:srcRect l="38467" r="38467"/>
          <a:stretch>
            <a:fillRect/>
          </a:stretch>
        </p:blipFill>
        <p:spPr>
          <a:xfrm>
            <a:off x="0" y="-1"/>
            <a:ext cx="9144000" cy="4923693"/>
          </a:xfrm>
        </p:spPr>
      </p:pic>
      <p:sp>
        <p:nvSpPr>
          <p:cNvPr id="6" name="Text Placeholder 5"/>
          <p:cNvSpPr>
            <a:spLocks noGrp="1"/>
          </p:cNvSpPr>
          <p:nvPr>
            <p:ph type="body" sz="half" idx="2"/>
          </p:nvPr>
        </p:nvSpPr>
        <p:spPr>
          <a:xfrm>
            <a:off x="762000" y="4876800"/>
            <a:ext cx="7543800" cy="2133600"/>
          </a:xfrm>
        </p:spPr>
        <p:txBody>
          <a:bodyPr>
            <a:noAutofit/>
          </a:bodyPr>
          <a:lstStyle/>
          <a:p>
            <a:r>
              <a:rPr lang="en-US" sz="3200" dirty="0" smtClean="0"/>
              <a:t>Many people have given ideas towards the Invention of the telephone but only one has been credited for this great invention .</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29000">
              <a:schemeClr val="tx2">
                <a:lumMod val="75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Early in Time</a:t>
            </a:r>
            <a:endParaRPr lang="en-US" dirty="0"/>
          </a:p>
        </p:txBody>
      </p:sp>
      <p:sp>
        <p:nvSpPr>
          <p:cNvPr id="5" name="Rectangle 4"/>
          <p:cNvSpPr/>
          <p:nvPr/>
        </p:nvSpPr>
        <p:spPr>
          <a:xfrm>
            <a:off x="3733800" y="1600200"/>
            <a:ext cx="4572000" cy="4154984"/>
          </a:xfrm>
          <a:prstGeom prst="rect">
            <a:avLst/>
          </a:prstGeom>
        </p:spPr>
        <p:txBody>
          <a:bodyPr>
            <a:spAutoFit/>
          </a:bodyPr>
          <a:lstStyle/>
          <a:p>
            <a:r>
              <a:rPr lang="en-US" sz="2400" b="1" dirty="0" smtClean="0"/>
              <a:t>1791</a:t>
            </a:r>
            <a:r>
              <a:rPr lang="en-US" sz="2400" dirty="0" smtClean="0"/>
              <a:t> - The </a:t>
            </a:r>
            <a:r>
              <a:rPr lang="en-US" sz="2400" dirty="0" err="1" smtClean="0"/>
              <a:t>Chappe</a:t>
            </a:r>
            <a:r>
              <a:rPr lang="en-US" sz="2400" dirty="0" smtClean="0"/>
              <a:t> brothers, in France, were in their teens and were going to schools some distance apart but visible to each other. They obtained permission to set up a signaling system so they could send messages to each other. Their semaphore system consisted of movable arms on a pole whose positions denoted letters of the alphabet.</a:t>
            </a:r>
            <a:endParaRPr lang="en-US" sz="2400" dirty="0"/>
          </a:p>
        </p:txBody>
      </p:sp>
      <p:pic>
        <p:nvPicPr>
          <p:cNvPr id="2050" name="Picture 2" descr="http://upload.wikimedia.org/wikipedia/commons/thumb/6/61/Claude_Chappe.jpg/200px-Claude_Chappe.jpg">
            <a:hlinkClick r:id="rId2"/>
          </p:cNvPr>
          <p:cNvPicPr>
            <a:picLocks noChangeAspect="1" noChangeArrowheads="1"/>
          </p:cNvPicPr>
          <p:nvPr/>
        </p:nvPicPr>
        <p:blipFill>
          <a:blip r:embed="rId3" cstate="print"/>
          <a:srcRect/>
          <a:stretch>
            <a:fillRect/>
          </a:stretch>
        </p:blipFill>
        <p:spPr bwMode="auto">
          <a:xfrm>
            <a:off x="838200" y="1258824"/>
            <a:ext cx="2209800" cy="302742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9900CC"/>
            </a:gs>
            <a:gs pos="13000">
              <a:srgbClr val="F8B049"/>
            </a:gs>
            <a:gs pos="21001">
              <a:srgbClr val="990099"/>
            </a:gs>
            <a:gs pos="63000">
              <a:srgbClr val="FEE7F2"/>
            </a:gs>
            <a:gs pos="72000">
              <a:srgbClr val="CC3399"/>
            </a:gs>
            <a:gs pos="69000">
              <a:srgbClr val="C50849"/>
            </a:gs>
            <a:gs pos="82001">
              <a:srgbClr val="B43E85"/>
            </a:gs>
            <a:gs pos="100000">
              <a:srgbClr val="FF33CC"/>
            </a:gs>
          </a:gsLst>
          <a:lin ang="5400000" scaled="0"/>
          <a:tileRect/>
        </a:gra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457200" y="381000"/>
            <a:ext cx="7772400" cy="1470025"/>
          </a:xfrm>
        </p:spPr>
        <p:txBody>
          <a:bodyPr/>
          <a:lstStyle/>
          <a:p>
            <a:r>
              <a:rPr lang="en-US" dirty="0" smtClean="0"/>
              <a:t>The Patent of the Telephone</a:t>
            </a:r>
            <a:endParaRPr lang="en-US" dirty="0"/>
          </a:p>
        </p:txBody>
      </p:sp>
      <p:sp>
        <p:nvSpPr>
          <p:cNvPr id="5" name="Rectangle 4"/>
          <p:cNvSpPr/>
          <p:nvPr/>
        </p:nvSpPr>
        <p:spPr>
          <a:xfrm>
            <a:off x="1524000" y="2057400"/>
            <a:ext cx="4572000" cy="1569660"/>
          </a:xfrm>
          <a:prstGeom prst="rect">
            <a:avLst/>
          </a:prstGeom>
        </p:spPr>
        <p:txBody>
          <a:bodyPr>
            <a:spAutoFit/>
          </a:bodyPr>
          <a:lstStyle/>
          <a:p>
            <a:r>
              <a:rPr lang="en-US" sz="2400" b="1" dirty="0" smtClean="0"/>
              <a:t>1837</a:t>
            </a:r>
            <a:r>
              <a:rPr lang="en-US" sz="2400" dirty="0" smtClean="0"/>
              <a:t> - Cooke and Wheatstone obtain a patent on telegraph. Morse publicly demonstrates his telegraph. </a:t>
            </a:r>
            <a:endParaRPr lang="en-US" sz="2400" dirty="0"/>
          </a:p>
        </p:txBody>
      </p:sp>
      <p:pic>
        <p:nvPicPr>
          <p:cNvPr id="1026" name="Picture 2" descr="http://upload.wikimedia.org/wikipedia/commons/thumb/3/37/Wheatstone_Charles_drawing_1868.jpg/220px-Wheatstone_Charles_drawing_1868.jpg">
            <a:hlinkClick r:id="rId2"/>
          </p:cNvPr>
          <p:cNvPicPr>
            <a:picLocks noChangeAspect="1" noChangeArrowheads="1"/>
          </p:cNvPicPr>
          <p:nvPr/>
        </p:nvPicPr>
        <p:blipFill>
          <a:blip r:embed="rId3" cstate="print"/>
          <a:srcRect/>
          <a:stretch>
            <a:fillRect/>
          </a:stretch>
        </p:blipFill>
        <p:spPr bwMode="auto">
          <a:xfrm>
            <a:off x="5867400" y="2209800"/>
            <a:ext cx="2590800" cy="2861656"/>
          </a:xfrm>
          <a:prstGeom prst="rect">
            <a:avLst/>
          </a:prstGeom>
          <a:noFill/>
        </p:spPr>
      </p:pic>
      <p:pic>
        <p:nvPicPr>
          <p:cNvPr id="9218" name="Picture 2" descr="Proud inventor holding patent and invention Animated Clipart&#10;&#10;"/>
          <p:cNvPicPr>
            <a:picLocks noChangeAspect="1" noChangeArrowheads="1" noCrop="1"/>
          </p:cNvPicPr>
          <p:nvPr/>
        </p:nvPicPr>
        <p:blipFill>
          <a:blip r:embed="rId4" cstate="print"/>
          <a:srcRect/>
          <a:stretch>
            <a:fillRect/>
          </a:stretch>
        </p:blipFill>
        <p:spPr bwMode="auto">
          <a:xfrm>
            <a:off x="381000" y="4038600"/>
            <a:ext cx="1905000" cy="1905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66FFFF"/>
            </a:gs>
            <a:gs pos="100000">
              <a:schemeClr val="tx2">
                <a:lumMod val="75000"/>
              </a:schemeClr>
            </a:gs>
          </a:gsLst>
          <a:lin ang="2700000" scaled="0"/>
          <a:tileRect/>
        </a:gra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latin typeface="Adobe Garamond Pro Bold" pitchFamily="18" charset="0"/>
              </a:rPr>
              <a:t>Innocenzo</a:t>
            </a:r>
            <a:r>
              <a:rPr lang="en-US" dirty="0" smtClean="0">
                <a:latin typeface="Adobe Garamond Pro Bold" pitchFamily="18" charset="0"/>
              </a:rPr>
              <a:t> </a:t>
            </a:r>
            <a:r>
              <a:rPr lang="en-US" dirty="0" err="1" smtClean="0">
                <a:latin typeface="Adobe Garamond Pro Bold" pitchFamily="18" charset="0"/>
              </a:rPr>
              <a:t>Manzetti</a:t>
            </a:r>
            <a:endParaRPr lang="en-US" dirty="0"/>
          </a:p>
        </p:txBody>
      </p:sp>
      <p:sp>
        <p:nvSpPr>
          <p:cNvPr id="8" name="Text Placeholder 7"/>
          <p:cNvSpPr>
            <a:spLocks noGrp="1"/>
          </p:cNvSpPr>
          <p:nvPr>
            <p:ph type="body" sz="half" idx="4294967295"/>
          </p:nvPr>
        </p:nvSpPr>
        <p:spPr>
          <a:xfrm>
            <a:off x="0" y="1435100"/>
            <a:ext cx="3733800" cy="4691063"/>
          </a:xfrm>
        </p:spPr>
        <p:txBody>
          <a:bodyPr/>
          <a:lstStyle/>
          <a:p>
            <a:r>
              <a:rPr lang="en-US" dirty="0" smtClean="0">
                <a:latin typeface="Adobe Garamond Pro Bold" pitchFamily="18" charset="0"/>
              </a:rPr>
              <a:t>1844: </a:t>
            </a:r>
            <a:r>
              <a:rPr lang="en-US" dirty="0" smtClean="0">
                <a:latin typeface="Arno Pro Light Display" pitchFamily="18" charset="0"/>
              </a:rPr>
              <a:t>First mooted the idea of a “speaking telegraph” (telephone). </a:t>
            </a:r>
          </a:p>
          <a:p>
            <a:endParaRPr lang="en-US" dirty="0"/>
          </a:p>
        </p:txBody>
      </p:sp>
      <p:pic>
        <p:nvPicPr>
          <p:cNvPr id="1026" name="Picture 2" descr="File:Innocenzo Manzetti.PNG">
            <a:hlinkClick r:id="rId2"/>
          </p:cNvPr>
          <p:cNvPicPr>
            <a:picLocks noChangeAspect="1" noChangeArrowheads="1"/>
          </p:cNvPicPr>
          <p:nvPr/>
        </p:nvPicPr>
        <p:blipFill>
          <a:blip r:embed="rId3" cstate="print"/>
          <a:srcRect/>
          <a:stretch>
            <a:fillRect/>
          </a:stretch>
        </p:blipFill>
        <p:spPr bwMode="auto">
          <a:xfrm>
            <a:off x="4495800" y="2286000"/>
            <a:ext cx="2867025" cy="3623922"/>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Antonio </a:t>
            </a:r>
            <a:r>
              <a:rPr lang="en-US" dirty="0" err="1" smtClean="0">
                <a:solidFill>
                  <a:srgbClr val="FF0000"/>
                </a:solidFill>
              </a:rPr>
              <a:t>Meucci</a:t>
            </a:r>
            <a:endParaRPr lang="en-US" dirty="0">
              <a:solidFill>
                <a:srgbClr val="FF0000"/>
              </a:solidFill>
            </a:endParaRPr>
          </a:p>
        </p:txBody>
      </p:sp>
      <p:sp>
        <p:nvSpPr>
          <p:cNvPr id="3" name="Rectangle 2"/>
          <p:cNvSpPr/>
          <p:nvPr/>
        </p:nvSpPr>
        <p:spPr>
          <a:xfrm>
            <a:off x="1143000" y="1295400"/>
            <a:ext cx="5638800" cy="2062103"/>
          </a:xfrm>
          <a:prstGeom prst="rect">
            <a:avLst/>
          </a:prstGeom>
        </p:spPr>
        <p:txBody>
          <a:bodyPr wrap="square">
            <a:spAutoFit/>
          </a:bodyPr>
          <a:lstStyle/>
          <a:p>
            <a:r>
              <a:rPr lang="en-US" sz="2400" dirty="0" smtClean="0">
                <a:latin typeface="+mj-lt"/>
              </a:rPr>
              <a:t>1854: </a:t>
            </a:r>
            <a:r>
              <a:rPr lang="en-US" sz="3200" dirty="0" smtClean="0">
                <a:latin typeface="+mj-lt"/>
              </a:rPr>
              <a:t>He demonstrates an electric voice operated device in New York, but it is not clear what kind of device he demonstrated. </a:t>
            </a:r>
            <a:endParaRPr lang="en-US" sz="3200" dirty="0">
              <a:latin typeface="+mj-lt"/>
            </a:endParaRPr>
          </a:p>
        </p:txBody>
      </p:sp>
      <p:pic>
        <p:nvPicPr>
          <p:cNvPr id="16386" name="Picture 2" descr="http://upload.wikimedia.org/wikipedia/commons/7/75/Antonio_Meucci.jpg"/>
          <p:cNvPicPr>
            <a:picLocks noChangeAspect="1" noChangeArrowheads="1"/>
          </p:cNvPicPr>
          <p:nvPr/>
        </p:nvPicPr>
        <p:blipFill>
          <a:blip r:embed="rId2" cstate="print"/>
          <a:srcRect/>
          <a:stretch>
            <a:fillRect/>
          </a:stretch>
        </p:blipFill>
        <p:spPr bwMode="auto">
          <a:xfrm>
            <a:off x="6184232" y="3048000"/>
            <a:ext cx="2578767" cy="349975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More about </a:t>
            </a:r>
            <a:r>
              <a:rPr lang="en-US" dirty="0" err="1" smtClean="0"/>
              <a:t>Mr.Alexander</a:t>
            </a:r>
            <a:r>
              <a:rPr lang="en-US" dirty="0" smtClean="0"/>
              <a:t> Graham</a:t>
            </a:r>
            <a:endParaRPr lang="en-US" dirty="0"/>
          </a:p>
        </p:txBody>
      </p:sp>
      <p:sp>
        <p:nvSpPr>
          <p:cNvPr id="3" name="Rectangle 2"/>
          <p:cNvSpPr/>
          <p:nvPr/>
        </p:nvSpPr>
        <p:spPr>
          <a:xfrm>
            <a:off x="2209800" y="2209800"/>
            <a:ext cx="4572000" cy="2308324"/>
          </a:xfrm>
          <a:prstGeom prst="rect">
            <a:avLst/>
          </a:prstGeom>
        </p:spPr>
        <p:txBody>
          <a:bodyPr>
            <a:spAutoFit/>
          </a:bodyPr>
          <a:lstStyle/>
          <a:p>
            <a:r>
              <a:rPr lang="en-US" b="1" dirty="0" smtClean="0"/>
              <a:t>1876</a:t>
            </a:r>
            <a:r>
              <a:rPr lang="en-US" dirty="0" smtClean="0"/>
              <a:t> - </a:t>
            </a:r>
            <a:r>
              <a:rPr lang="en-US" b="1" dirty="0" smtClean="0"/>
              <a:t>Alexander Graham Bell</a:t>
            </a:r>
            <a:r>
              <a:rPr lang="en-US" dirty="0" smtClean="0"/>
              <a:t> invents the telephone. </a:t>
            </a:r>
            <a:r>
              <a:rPr lang="en-US" b="1" dirty="0" smtClean="0"/>
              <a:t>Elisha Gray</a:t>
            </a:r>
            <a:r>
              <a:rPr lang="en-US" dirty="0" smtClean="0"/>
              <a:t> files a patent application 3 hours after Bell. Over 600 patent suits filed during the next 11 years. Settled in Bell's favor. Bell offers his patent to Western Union for $100,000. I obtained the following item years ago from </a:t>
            </a:r>
            <a:r>
              <a:rPr lang="en-US" b="1" dirty="0" smtClean="0"/>
              <a:t>Warren Bender</a:t>
            </a:r>
            <a:r>
              <a:rPr lang="en-US" dirty="0" smtClean="0"/>
              <a:t>, of A.D. </a:t>
            </a:r>
          </a:p>
          <a:p>
            <a:r>
              <a:rPr lang="en-US" dirty="0" smtClean="0"/>
              <a:t>*1</a:t>
            </a:r>
          </a:p>
        </p:txBody>
      </p:sp>
      <p:pic>
        <p:nvPicPr>
          <p:cNvPr id="1026" name="Picture 2" descr="Cranking Antique Telephone to Dial Out Animated Clipart&#10;&#10;"/>
          <p:cNvPicPr>
            <a:picLocks noChangeAspect="1" noChangeArrowheads="1" noCrop="1"/>
          </p:cNvPicPr>
          <p:nvPr/>
        </p:nvPicPr>
        <p:blipFill>
          <a:blip r:embed="rId2" cstate="print"/>
          <a:srcRect/>
          <a:stretch>
            <a:fillRect/>
          </a:stretch>
        </p:blipFill>
        <p:spPr bwMode="auto">
          <a:xfrm>
            <a:off x="152400" y="2209800"/>
            <a:ext cx="1905000" cy="1905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74000">
              <a:schemeClr val="tx2">
                <a:lumMod val="75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12F66"/>
                </a:solidFill>
              </a:rPr>
              <a:t>Collaboration</a:t>
            </a:r>
            <a:r>
              <a:rPr lang="en-US" dirty="0" smtClean="0"/>
              <a:t> </a:t>
            </a:r>
            <a:endParaRPr lang="en-US" dirty="0"/>
          </a:p>
        </p:txBody>
      </p:sp>
      <p:sp>
        <p:nvSpPr>
          <p:cNvPr id="3" name="Rectangle 2"/>
          <p:cNvSpPr/>
          <p:nvPr/>
        </p:nvSpPr>
        <p:spPr>
          <a:xfrm>
            <a:off x="1981200" y="1371600"/>
            <a:ext cx="4876800" cy="1477328"/>
          </a:xfrm>
          <a:prstGeom prst="rect">
            <a:avLst/>
          </a:prstGeom>
        </p:spPr>
        <p:txBody>
          <a:bodyPr wrap="square">
            <a:spAutoFit/>
          </a:bodyPr>
          <a:lstStyle/>
          <a:p>
            <a:r>
              <a:rPr lang="en-US" dirty="0" smtClean="0"/>
              <a:t>19 February 1880: The photo phone, also known as a </a:t>
            </a:r>
            <a:r>
              <a:rPr lang="en-US" b="1" dirty="0" smtClean="0"/>
              <a:t>radiophone</a:t>
            </a:r>
            <a:r>
              <a:rPr lang="en-US" dirty="0" smtClean="0"/>
              <a:t>, is invented jointly by Alexander Graham Bell and Charles Sumner  Tainter at Bell's Volta Laboratory. The device allowed for the transmission of sound on a beam of light. </a:t>
            </a:r>
            <a:endParaRPr lang="en-US" dirty="0"/>
          </a:p>
        </p:txBody>
      </p:sp>
      <p:pic>
        <p:nvPicPr>
          <p:cNvPr id="18434" name="Picture 2" descr="http://upload.wikimedia.org/wikipedia/en/2/26/Charles_Sumner_Tainter.jpg"/>
          <p:cNvPicPr>
            <a:picLocks noChangeAspect="1" noChangeArrowheads="1"/>
          </p:cNvPicPr>
          <p:nvPr/>
        </p:nvPicPr>
        <p:blipFill>
          <a:blip r:embed="rId2" cstate="print">
            <a:grayscl/>
          </a:blip>
          <a:srcRect/>
          <a:stretch>
            <a:fillRect/>
          </a:stretch>
        </p:blipFill>
        <p:spPr bwMode="auto">
          <a:xfrm>
            <a:off x="3276600" y="2819400"/>
            <a:ext cx="2438400" cy="3429000"/>
          </a:xfrm>
          <a:prstGeom prst="rect">
            <a:avLst/>
          </a:prstGeom>
          <a:noFill/>
          <a:scene3d>
            <a:camera prst="orthographicFront"/>
            <a:lightRig rig="threePt" dir="t"/>
          </a:scene3d>
          <a:sp3d extrusionH="76200" contourW="12700">
            <a:extrusionClr>
              <a:schemeClr val="tx1"/>
            </a:extrusionClr>
            <a:contourClr>
              <a:schemeClr val="bg1"/>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Why ?</a:t>
            </a:r>
            <a:endParaRPr lang="en-US" sz="2800" dirty="0"/>
          </a:p>
        </p:txBody>
      </p:sp>
      <p:sp>
        <p:nvSpPr>
          <p:cNvPr id="10" name="Content Placeholder 9"/>
          <p:cNvSpPr>
            <a:spLocks noGrp="1"/>
          </p:cNvSpPr>
          <p:nvPr>
            <p:ph idx="1"/>
          </p:nvPr>
        </p:nvSpPr>
        <p:spPr/>
        <p:txBody>
          <a:bodyPr/>
          <a:lstStyle/>
          <a:p>
            <a:pPr>
              <a:buNone/>
            </a:pPr>
            <a:endParaRPr lang="en-US" dirty="0" smtClean="0"/>
          </a:p>
          <a:p>
            <a:pPr>
              <a:buNone/>
            </a:pPr>
            <a:endParaRPr lang="en-US" dirty="0"/>
          </a:p>
        </p:txBody>
      </p:sp>
      <p:sp>
        <p:nvSpPr>
          <p:cNvPr id="11" name="Text Placeholder 10"/>
          <p:cNvSpPr>
            <a:spLocks noGrp="1"/>
          </p:cNvSpPr>
          <p:nvPr>
            <p:ph type="body" sz="half" idx="4294967295"/>
          </p:nvPr>
        </p:nvSpPr>
        <p:spPr>
          <a:xfrm>
            <a:off x="762000" y="1066800"/>
            <a:ext cx="7620000" cy="4691063"/>
          </a:xfrm>
        </p:spPr>
        <p:txBody>
          <a:bodyPr/>
          <a:lstStyle/>
          <a:p>
            <a:endParaRPr lang="en-US" sz="2000" dirty="0" smtClean="0"/>
          </a:p>
          <a:p>
            <a:r>
              <a:rPr lang="en-US" sz="2000" dirty="0" smtClean="0"/>
              <a:t>Alexander Graham Bell , Born on  March 3 , 1847 . He was credited with inventing the first practical  telephone .He is a great inventor who has created many devices that are beneficial to many of us today. Throughout Graham’s life he had been interested in the education of deaf people .This led to his invention of the microphone and “electrical speech machine” known as the telephone.  This invention first started off with two other inventors named Cooke and Wheatstone on a telegraph. The original telephone looked like a typewriter meaning it has come a long way.</a:t>
            </a:r>
          </a:p>
          <a:p>
            <a:pPr>
              <a:buNone/>
            </a:pPr>
            <a:r>
              <a:rPr lang="en-US" sz="2000" dirty="0" smtClean="0"/>
              <a:t>*2 </a:t>
            </a:r>
          </a:p>
          <a:p>
            <a:endParaRPr lang="en-US" sz="2000" dirty="0" smtClean="0"/>
          </a:p>
          <a:p>
            <a:endParaRPr lang="en-US" sz="2000" dirty="0" smtClean="0"/>
          </a:p>
          <a:p>
            <a:endParaRPr lang="en-US" dirty="0" smtClean="0"/>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590800" y="4250267"/>
            <a:ext cx="3962400" cy="22013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482</Words>
  <Application>Microsoft Office PowerPoint</Application>
  <PresentationFormat>On-screen Show (4:3)</PresentationFormat>
  <Paragraphs>34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History of The  Telephone </vt:lpstr>
      <vt:lpstr>Slide 2</vt:lpstr>
      <vt:lpstr>Early in Time</vt:lpstr>
      <vt:lpstr>The Patent of the Telephone</vt:lpstr>
      <vt:lpstr>Innocenzo Manzetti</vt:lpstr>
      <vt:lpstr>Antonio Meucci</vt:lpstr>
      <vt:lpstr>More about Mr.Alexander Graham</vt:lpstr>
      <vt:lpstr>Collaboration </vt:lpstr>
      <vt:lpstr>Why ?</vt:lpstr>
      <vt:lpstr>Impact of the Telephone </vt:lpstr>
      <vt:lpstr>Negative Effect</vt:lpstr>
      <vt:lpstr>Resourses</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 Singleton</dc:creator>
  <cp:lastModifiedBy>Evan Singleton</cp:lastModifiedBy>
  <cp:revision>27</cp:revision>
  <dcterms:created xsi:type="dcterms:W3CDTF">2010-09-17T19:54:42Z</dcterms:created>
  <dcterms:modified xsi:type="dcterms:W3CDTF">2010-09-24T19:44:20Z</dcterms:modified>
</cp:coreProperties>
</file>